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1" r:id="rId5"/>
    <p:sldId id="284" r:id="rId6"/>
    <p:sldId id="285" r:id="rId7"/>
    <p:sldId id="280" r:id="rId8"/>
    <p:sldId id="278" r:id="rId9"/>
    <p:sldId id="286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60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26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320" y="1490472"/>
            <a:ext cx="9144000" cy="1298448"/>
          </a:xfrm>
        </p:spPr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Chadatech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6819-18A4-00AB-993A-377F0867D4D8}"/>
              </a:ext>
            </a:extLst>
          </p:cNvPr>
          <p:cNvSpPr txBox="1"/>
          <p:nvPr/>
        </p:nvSpPr>
        <p:spPr>
          <a:xfrm>
            <a:off x="4517136" y="25146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Transition to the Scrum-Agile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 algn="ctr"/>
            <a:r>
              <a:rPr lang="en-US" dirty="0">
                <a:solidFill>
                  <a:srgbClr val="FFC000"/>
                </a:solidFill>
              </a:rPr>
              <a:t>Alexander DeMarco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SNHU CS-250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6/30/2024 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96" y="822279"/>
            <a:ext cx="8652800" cy="1014984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en-US" b="1" u="sng" dirty="0">
                <a:solidFill>
                  <a:srgbClr val="0066FF"/>
                </a:solidFill>
              </a:rPr>
              <a:t>Roles in a Scrum-Agile team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-1"/>
            <a:ext cx="2232586" cy="2503835"/>
          </a:xfr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F3A84A-C0FC-EDDE-0C5A-14B525555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91009"/>
              </p:ext>
            </p:extLst>
          </p:nvPr>
        </p:nvGraphicFramePr>
        <p:xfrm>
          <a:off x="1620012" y="2575898"/>
          <a:ext cx="10477500" cy="36877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92500">
                  <a:extLst>
                    <a:ext uri="{9D8B030D-6E8A-4147-A177-3AD203B41FA5}">
                      <a16:colId xmlns:a16="http://schemas.microsoft.com/office/drawing/2014/main" val="1997541471"/>
                    </a:ext>
                  </a:extLst>
                </a:gridCol>
                <a:gridCol w="3492500">
                  <a:extLst>
                    <a:ext uri="{9D8B030D-6E8A-4147-A177-3AD203B41FA5}">
                      <a16:colId xmlns:a16="http://schemas.microsoft.com/office/drawing/2014/main" val="3910161031"/>
                    </a:ext>
                  </a:extLst>
                </a:gridCol>
                <a:gridCol w="3492500">
                  <a:extLst>
                    <a:ext uri="{9D8B030D-6E8A-4147-A177-3AD203B41FA5}">
                      <a16:colId xmlns:a16="http://schemas.microsoft.com/office/drawing/2014/main" val="1618140892"/>
                    </a:ext>
                  </a:extLst>
                </a:gridCol>
              </a:tblGrid>
              <a:tr h="3687742">
                <a:tc>
                  <a:txBody>
                    <a:bodyPr/>
                    <a:lstStyle/>
                    <a:p>
                      <a:r>
                        <a:rPr lang="en-US" sz="2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Product Owner:</a:t>
                      </a:r>
                    </a:p>
                    <a:p>
                      <a:endParaRPr lang="en-US" sz="2000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Ensures product vision aligns with business goals (Smith, 2023)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Priorities backlog and requirement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Takes ownership of the project</a:t>
                      </a:r>
                    </a:p>
                    <a:p>
                      <a:pPr marL="457200" indent="-457200">
                        <a:buAutoNum type="arabicParenR"/>
                      </a:pPr>
                      <a:endParaRPr lang="en-US" sz="2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Scrum Master:</a:t>
                      </a:r>
                    </a:p>
                    <a:p>
                      <a:endParaRPr lang="en-US" sz="18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Facilitates sprint planning, daily-standups and retrospectives (Jones, 2022)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Ensures the team adheres to all Agile principles.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Development Team:</a:t>
                      </a:r>
                    </a:p>
                    <a:p>
                      <a:endParaRPr lang="en-US" sz="18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Cross-functional team members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Develops and tests product based on user stories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Collaborates with Product Owner (White, 2020)</a:t>
                      </a:r>
                    </a:p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21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296" y="822279"/>
            <a:ext cx="8169692" cy="1014984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en-US" b="1" u="sng" dirty="0">
                <a:solidFill>
                  <a:srgbClr val="0066FF"/>
                </a:solidFill>
              </a:rPr>
              <a:t>Phases of SDLC in Agile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-1"/>
            <a:ext cx="2232586" cy="25038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5C040-5619-10E6-D66B-AF2161E17D0D}"/>
              </a:ext>
            </a:extLst>
          </p:cNvPr>
          <p:cNvSpPr txBox="1"/>
          <p:nvPr/>
        </p:nvSpPr>
        <p:spPr>
          <a:xfrm>
            <a:off x="1755648" y="2503834"/>
            <a:ext cx="9518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Initiation – Define the project goals and requirement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Planning – Create the backlog and plan sprints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Execution – Develop and test in cycles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Monitoring and Control – Daily stand-ups, sprint reviews and track all progress.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Closure – Final review, retrospective for continuous improvement (Brown, 2021)</a:t>
            </a:r>
          </a:p>
        </p:txBody>
      </p:sp>
    </p:spTree>
    <p:extLst>
      <p:ext uri="{BB962C8B-B14F-4D97-AF65-F5344CB8AC3E}">
        <p14:creationId xmlns:p14="http://schemas.microsoft.com/office/powerpoint/2010/main" val="1621691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286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Old method: Waterfall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97013-DF19-3243-6DDC-74006492C19B}"/>
              </a:ext>
            </a:extLst>
          </p:cNvPr>
          <p:cNvSpPr txBox="1"/>
          <p:nvPr/>
        </p:nvSpPr>
        <p:spPr>
          <a:xfrm>
            <a:off x="1801368" y="2359152"/>
            <a:ext cx="86776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Sequential Phases</a:t>
            </a:r>
          </a:p>
          <a:p>
            <a:r>
              <a:rPr lang="en-US" dirty="0">
                <a:solidFill>
                  <a:srgbClr val="FF0000"/>
                </a:solidFill>
              </a:rPr>
              <a:t>	*Requirement, design, implement, verification, and maintenance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Rigid structure</a:t>
            </a:r>
          </a:p>
          <a:p>
            <a:r>
              <a:rPr lang="en-US" dirty="0">
                <a:solidFill>
                  <a:srgbClr val="FF0000"/>
                </a:solidFill>
              </a:rPr>
              <a:t>	*Changes are difficult to implement once a phase is complete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Example:</a:t>
            </a:r>
          </a:p>
          <a:p>
            <a:r>
              <a:rPr lang="en-US" dirty="0">
                <a:solidFill>
                  <a:srgbClr val="FF0000"/>
                </a:solidFill>
              </a:rPr>
              <a:t>	Mid-project changes, such as new feature request, require revisiting earlier phase. This causes delay and increase of cost (Jones, 2022)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288" y="0"/>
            <a:ext cx="6727952" cy="754888"/>
          </a:xfrm>
          <a:noFill/>
        </p:spPr>
        <p:txBody>
          <a:bodyPr>
            <a:noAutofit/>
          </a:bodyPr>
          <a:lstStyle/>
          <a:p>
            <a:r>
              <a:rPr lang="en-US" b="1" u="sng" dirty="0"/>
              <a:t>Waterfall Vs Agile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9602216" y="0"/>
            <a:ext cx="2589783" cy="6611112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F0D0F5-B56B-2CB0-0589-761F476F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836398"/>
              </p:ext>
            </p:extLst>
          </p:nvPr>
        </p:nvGraphicFramePr>
        <p:xfrm>
          <a:off x="429768" y="1240874"/>
          <a:ext cx="9172448" cy="492218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586224">
                  <a:extLst>
                    <a:ext uri="{9D8B030D-6E8A-4147-A177-3AD203B41FA5}">
                      <a16:colId xmlns:a16="http://schemas.microsoft.com/office/drawing/2014/main" val="1881156369"/>
                    </a:ext>
                  </a:extLst>
                </a:gridCol>
                <a:gridCol w="4586224">
                  <a:extLst>
                    <a:ext uri="{9D8B030D-6E8A-4147-A177-3AD203B41FA5}">
                      <a16:colId xmlns:a16="http://schemas.microsoft.com/office/drawing/2014/main" val="1406914671"/>
                    </a:ext>
                  </a:extLst>
                </a:gridCol>
              </a:tblGrid>
              <a:tr h="12305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Waterfall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Agile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2153198"/>
                  </a:ext>
                </a:extLst>
              </a:tr>
              <a:tr h="12305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Linear and sequential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Iterative, collaborative and incremental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19177813"/>
                  </a:ext>
                </a:extLst>
              </a:tr>
              <a:tr h="12305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Changes are costly and time consuming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Flexible, adaptive to change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24806230"/>
                  </a:ext>
                </a:extLst>
              </a:tr>
              <a:tr h="12305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Clear documentation and project scope upfront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Continuous engagement, feedback loop and collaboration with client (Smith, 2023)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267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288" y="0"/>
            <a:ext cx="6727952" cy="754888"/>
          </a:xfrm>
          <a:noFill/>
        </p:spPr>
        <p:txBody>
          <a:bodyPr>
            <a:no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Choosing the Right approach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9602216" y="0"/>
            <a:ext cx="2589783" cy="66111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1CBBB-4300-2481-630B-7CE9C204C9AF}"/>
              </a:ext>
            </a:extLst>
          </p:cNvPr>
          <p:cNvSpPr txBox="1"/>
          <p:nvPr/>
        </p:nvSpPr>
        <p:spPr>
          <a:xfrm>
            <a:off x="1099127" y="1459344"/>
            <a:ext cx="840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Factors to Consider:</a:t>
            </a:r>
          </a:p>
          <a:p>
            <a:r>
              <a:rPr lang="en-US" dirty="0">
                <a:solidFill>
                  <a:srgbClr val="FFC000"/>
                </a:solidFill>
              </a:rPr>
              <a:t>	1. Project Scope: well-defined vs Evolving?</a:t>
            </a:r>
          </a:p>
          <a:p>
            <a:r>
              <a:rPr lang="en-US" dirty="0">
                <a:solidFill>
                  <a:srgbClr val="FFC000"/>
                </a:solidFill>
              </a:rPr>
              <a:t>	2. Stakeholder involvement: Continuous or fixed requirement?</a:t>
            </a:r>
          </a:p>
          <a:p>
            <a:r>
              <a:rPr lang="en-US" dirty="0">
                <a:solidFill>
                  <a:srgbClr val="FFC000"/>
                </a:solidFill>
              </a:rPr>
              <a:t>	3. Flexibility: Ability to adapt for changes or plan adherence?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3982D-4886-D605-7206-48B95E33C1F4}"/>
              </a:ext>
            </a:extLst>
          </p:cNvPr>
          <p:cNvSpPr txBox="1"/>
          <p:nvPr/>
        </p:nvSpPr>
        <p:spPr>
          <a:xfrm>
            <a:off x="1280160" y="3520440"/>
            <a:ext cx="8322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Experience:</a:t>
            </a:r>
          </a:p>
          <a:p>
            <a:r>
              <a:rPr lang="en-US" dirty="0">
                <a:solidFill>
                  <a:srgbClr val="00B050"/>
                </a:solidFill>
              </a:rPr>
              <a:t>	Agile facilitated quick adjustments to the changing requirement and received </a:t>
            </a:r>
            <a:r>
              <a:rPr lang="en-US" dirty="0" err="1">
                <a:solidFill>
                  <a:srgbClr val="00B050"/>
                </a:solidFill>
              </a:rPr>
              <a:t>continous</a:t>
            </a:r>
            <a:r>
              <a:rPr lang="en-US" dirty="0">
                <a:solidFill>
                  <a:srgbClr val="00B050"/>
                </a:solidFill>
              </a:rPr>
              <a:t> client feedback throughout the project. This enhanced the overall adaptability and the client satisfaction (White, 2020). </a:t>
            </a:r>
          </a:p>
        </p:txBody>
      </p:sp>
    </p:spTree>
    <p:extLst>
      <p:ext uri="{BB962C8B-B14F-4D97-AF65-F5344CB8AC3E}">
        <p14:creationId xmlns:p14="http://schemas.microsoft.com/office/powerpoint/2010/main" val="147155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References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Brown, E. (2021). Scrum and Agile Project Management: A Practical Guide.</a:t>
            </a:r>
          </a:p>
          <a:p>
            <a:pPr marL="0" indent="0">
              <a:buNone/>
            </a:pPr>
            <a:r>
              <a:rPr lang="en-US" dirty="0" err="1"/>
              <a:t>Wiley.Jones</a:t>
            </a:r>
            <a:r>
              <a:rPr lang="en-US" dirty="0"/>
              <a:t>, M. (2022). The Agile Revolution: Transforming Traditional Project Management. </a:t>
            </a:r>
          </a:p>
          <a:p>
            <a:pPr marL="0" indent="0">
              <a:buNone/>
            </a:pPr>
            <a:r>
              <a:rPr lang="en-US" dirty="0" err="1"/>
              <a:t>Routledge.Smith</a:t>
            </a:r>
            <a:r>
              <a:rPr lang="en-US" dirty="0"/>
              <a:t>, J. (2023). Effective Communication in Agile Teams. Journal of Agile Development, 8(2), 45-56.</a:t>
            </a:r>
          </a:p>
          <a:p>
            <a:pPr marL="0" indent="0">
              <a:buNone/>
            </a:pPr>
            <a:r>
              <a:rPr lang="en-US" dirty="0"/>
              <a:t>White, A. (2020). Agile Project Management for Dummies. Wiley.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{ED9832F0-89EA-45C1-836E-7A566B3621FD}tf55661986_win32</Template>
  <TotalTime>44</TotalTime>
  <Words>406</Words>
  <Application>Microsoft Office PowerPoint</Application>
  <PresentationFormat>Widescreen</PresentationFormat>
  <Paragraphs>67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Wingdings</vt:lpstr>
      <vt:lpstr>Custom</vt:lpstr>
      <vt:lpstr>Chadatech</vt:lpstr>
      <vt:lpstr>Roles in a Scrum-Agile team</vt:lpstr>
      <vt:lpstr>Phases of SDLC in Agile</vt:lpstr>
      <vt:lpstr>The Old method: Waterfall</vt:lpstr>
      <vt:lpstr>Waterfall Vs Agile</vt:lpstr>
      <vt:lpstr>Choosing the Right approach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DeMarco</dc:creator>
  <cp:lastModifiedBy>Alexander DeMarco</cp:lastModifiedBy>
  <cp:revision>1</cp:revision>
  <dcterms:created xsi:type="dcterms:W3CDTF">2024-07-01T01:37:37Z</dcterms:created>
  <dcterms:modified xsi:type="dcterms:W3CDTF">2024-07-01T02:22:07Z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